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3.jpeg" ContentType="image/jpeg"/>
  <Override PartName="/ppt/media/image4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515151"/>
        </a:solidFill>
        <a:effectLst/>
        <a:uFillTx/>
        <a:latin typeface="+mn-lt"/>
        <a:ea typeface="+mn-ea"/>
        <a:cs typeface="+mn-cs"/>
        <a:sym typeface="Cochi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DCDEE0"/>
              </a:solidFill>
              <a:prstDash val="solid"/>
              <a:miter lim="400000"/>
            </a:ln>
          </a:top>
          <a:bottom>
            <a:ln w="12700" cap="flat">
              <a:solidFill>
                <a:srgbClr val="DCDEE0"/>
              </a:solidFill>
              <a:prstDash val="solid"/>
              <a:miter lim="400000"/>
            </a:ln>
          </a:bottom>
          <a:insideH>
            <a:ln w="12700" cap="flat">
              <a:solidFill>
                <a:srgbClr val="DCDEE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DCDEE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A1A6"/>
              </a:solidFill>
              <a:prstDash val="solid"/>
              <a:miter lim="400000"/>
            </a:ln>
          </a:top>
          <a:bottom>
            <a:ln w="12700" cap="flat">
              <a:solidFill>
                <a:srgbClr val="A2A1A6"/>
              </a:solidFill>
              <a:prstDash val="solid"/>
              <a:miter lim="400000"/>
            </a:ln>
          </a:bottom>
          <a:insideH>
            <a:ln w="12700" cap="flat">
              <a:solidFill>
                <a:srgbClr val="A2A1A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18181"/>
              </a:solidFill>
              <a:prstDash val="solid"/>
              <a:miter lim="400000"/>
            </a:ln>
          </a:top>
          <a:bottom>
            <a:ln w="12700" cap="flat">
              <a:solidFill>
                <a:srgbClr val="818181"/>
              </a:solidFill>
              <a:prstDash val="solid"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solidFill>
                <a:srgbClr val="818181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18181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6AAA9">
              <a:alpha val="11000"/>
            </a:srgbClr>
          </a:solidFill>
        </a:fill>
      </a:tcStyle>
    </a:band2H>
    <a:firstCo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A6AAA9"/>
              </a:solidFill>
              <a:custDash>
                <a:ds d="100000" sp="200000"/>
              </a:custDash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-2410"/>
              <a:lumOff val="-16942"/>
              <a:alpha val="6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rnd">
              <a:solidFill>
                <a:srgbClr val="A6AAA9"/>
              </a:solidFill>
              <a:custDash>
                <a:ds d="100000" sp="200000"/>
              </a:custDash>
              <a:miter lim="400000"/>
            </a:ln>
          </a:bottom>
          <a:insideH>
            <a:ln w="12700" cap="flat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-2410"/>
              <a:lumOff val="-16942"/>
              <a:alpha val="50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6AAA9">
              <a:alpha val="25000"/>
            </a:srgbClr>
          </a:solidFill>
        </a:fill>
      </a:tcStyle>
    </a:band2H>
    <a:firstCo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1875"/>
              <a:lumOff val="16453"/>
              <a:alpha val="30000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85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2">
                  <a:satOff val="1875"/>
                  <a:lumOff val="16453"/>
                  <a:alpha val="50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6499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C7C7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3585F">
              <a:alpha val="57000"/>
            </a:srgbClr>
          </a:solidFill>
        </a:fill>
      </a:tcStyle>
    </a:firstCol>
    <a:lastRow>
      <a:tcTxStyle b="off" i="off">
        <a:fontRef idx="minor">
          <a:srgbClr val="3D3E3F">
            <a:alpha val="90000"/>
          </a:srgbClr>
        </a:fontRef>
        <a:srgbClr val="3D3E3F">
          <a:alpha val="90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/>
          </a:solidFill>
        </a:fill>
      </a:tcStyle>
    </a:band2H>
    <a:firstCol>
      <a:tcTxStyle b="off" i="off">
        <a:fontRef idx="minor">
          <a:srgbClr val="818181"/>
        </a:fontRef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chemeClr val="accent1">
                  <a:satOff val="8779"/>
                  <a:lumOff val="16332"/>
                </a:schemeClr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818181"/>
        </a:fontRef>
        <a:srgbClr val="818181"/>
      </a:tcTxStyle>
      <a:tcStyle>
        <a:tcBdr>
          <a:lef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1"/>
        </a:fontRef>
        <a:schemeClr val="accent1"/>
      </a:tcTxStyle>
      <a:tcStyle>
        <a:tcBdr>
          <a:lef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left>
          <a:right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H>
          <a:insideV>
            <a:ln w="25400" cap="flat">
              <a:solidFill>
                <a:schemeClr val="accent1">
                  <a:satOff val="8779"/>
                  <a:lumOff val="16332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Intelligent environments are spaces in which computation is seamlessly used to enhance ordinary activity.Essentially invisible to the user.</a:t>
            </a:r>
          </a:p>
          <a:p>
            <a:pPr/>
          </a:p>
          <a:p>
            <a:pPr/>
            <a:r>
              <a:t>Gesture recognition is the mathematical interpretation of a human motion by a computing device. Gesture recognition, along with facial recognition, voice recognition, eye tracking and lip movement recognition are components of what developers refer to as a perceptual user interface (PUI).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524000" y="2895600"/>
            <a:ext cx="21336000" cy="4470400"/>
          </a:xfrm>
          <a:prstGeom prst="rect">
            <a:avLst/>
          </a:prstGeom>
        </p:spPr>
        <p:txBody>
          <a:bodyPr anchor="b"/>
          <a:lstStyle>
            <a:lvl1pPr>
              <a:defRPr sz="14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524000" y="7505700"/>
            <a:ext cx="21336000" cy="2146300"/>
          </a:xfrm>
          <a:prstGeom prst="rect">
            <a:avLst/>
          </a:prstGeom>
        </p:spPr>
        <p:txBody>
          <a:bodyPr anchor="t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2286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4572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6858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9144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2387600" y="8978900"/>
            <a:ext cx="19621500" cy="698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tabLst>
                <a:tab pos="1282700" algn="l"/>
              </a:tabLst>
              <a:defRPr i="1" sz="4200"/>
            </a:lvl1pPr>
          </a:lstStyle>
          <a:p>
            <a:pPr defTabSz="914400"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2387600" y="6032500"/>
            <a:ext cx="19621500" cy="914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ClrTx/>
              <a:buSzTx/>
              <a:buNone/>
              <a:tabLst>
                <a:tab pos="1282700" algn="l"/>
              </a:tabLst>
            </a:lvl1pPr>
          </a:lstStyle>
          <a:p>
            <a:pPr defTabSz="914400"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-1270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sz="half" idx="13"/>
          </p:nvPr>
        </p:nvSpPr>
        <p:spPr>
          <a:xfrm>
            <a:off x="4573736" y="1142216"/>
            <a:ext cx="15240001" cy="82550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473200" y="9550400"/>
            <a:ext cx="21336000" cy="2286000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473200" y="11823700"/>
            <a:ext cx="21336000" cy="952500"/>
          </a:xfrm>
          <a:prstGeom prst="rect">
            <a:avLst/>
          </a:prstGeom>
        </p:spPr>
        <p:txBody>
          <a:bodyPr anchor="t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2286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4572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6858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9144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524000" y="4622800"/>
            <a:ext cx="21336000" cy="4445000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13233400" y="2095500"/>
            <a:ext cx="8255000" cy="952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2057400" y="2006600"/>
            <a:ext cx="10160000" cy="5207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2057400" y="7467600"/>
            <a:ext cx="10160000" cy="4572000"/>
          </a:xfrm>
          <a:prstGeom prst="rect">
            <a:avLst/>
          </a:prstGeom>
        </p:spPr>
        <p:txBody>
          <a:bodyPr anchor="t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1pPr>
            <a:lvl2pPr marL="0" indent="2286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2pPr>
            <a:lvl3pPr marL="0" indent="4572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3pPr>
            <a:lvl4pPr marL="0" indent="6858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4pPr>
            <a:lvl5pPr marL="0" indent="914400" algn="ctr" defTabSz="825500">
              <a:spcBef>
                <a:spcPts val="0"/>
              </a:spcBef>
              <a:buClrTx/>
              <a:buSzTx/>
              <a:buNone/>
              <a:defRPr sz="5800">
                <a:effectLst>
                  <a:outerShdw sx="100000" sy="100000" kx="0" ky="0" algn="b" rotWithShape="0" blurRad="38100" dist="50800" dir="3000000">
                    <a:srgbClr val="FFFFFF">
                      <a:alpha val="6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xfrm>
            <a:off x="1524000" y="3937000"/>
            <a:ext cx="21336000" cy="80010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quarter" idx="13"/>
          </p:nvPr>
        </p:nvSpPr>
        <p:spPr>
          <a:xfrm>
            <a:off x="13208000" y="4064000"/>
            <a:ext cx="8255000" cy="781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1524000" y="3937000"/>
            <a:ext cx="10731500" cy="8064500"/>
          </a:xfrm>
          <a:prstGeom prst="rect">
            <a:avLst/>
          </a:prstGeom>
        </p:spPr>
        <p:txBody>
          <a:bodyPr/>
          <a:lstStyle>
            <a:lvl1pPr marL="508000" indent="-508000" defTabSz="825500">
              <a:spcBef>
                <a:spcPts val="4600"/>
              </a:spcBef>
              <a:buClrTx/>
              <a:defRPr sz="4600"/>
            </a:lvl1pPr>
            <a:lvl2pPr marL="1016000" indent="-508000" defTabSz="825500">
              <a:spcBef>
                <a:spcPts val="4600"/>
              </a:spcBef>
              <a:buClrTx/>
              <a:defRPr sz="4600"/>
            </a:lvl2pPr>
            <a:lvl3pPr marL="1524000" indent="-508000" defTabSz="825500">
              <a:spcBef>
                <a:spcPts val="4600"/>
              </a:spcBef>
              <a:buClrTx/>
              <a:defRPr sz="4600"/>
            </a:lvl3pPr>
            <a:lvl4pPr marL="2032000" indent="-508000" defTabSz="825500">
              <a:spcBef>
                <a:spcPts val="4600"/>
              </a:spcBef>
              <a:buClrTx/>
              <a:defRPr sz="4600"/>
            </a:lvl4pPr>
            <a:lvl5pPr marL="2540000" indent="-508000" defTabSz="825500">
              <a:spcBef>
                <a:spcPts val="4600"/>
              </a:spcBef>
              <a:buClrTx/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14668500" y="5969000"/>
            <a:ext cx="6540500" cy="6477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14668500" y="1143000"/>
            <a:ext cx="6540500" cy="355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3175000" y="1143000"/>
            <a:ext cx="10160000" cy="11303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body" idx="1"/>
          </p:nvPr>
        </p:nvSpPr>
        <p:spPr>
          <a:xfrm>
            <a:off x="1524000" y="1778000"/>
            <a:ext cx="21336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1524000" y="762000"/>
            <a:ext cx="21336000" cy="266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1944349" y="13017500"/>
            <a:ext cx="469901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ln>
            <a:noFill/>
          </a:ln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ln>
            <a:noFill/>
          </a:ln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ln>
            <a:noFill/>
          </a:ln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ln>
            <a:noFill/>
          </a:ln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ln>
            <a:noFill/>
          </a:ln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ln>
            <a:noFill/>
          </a:ln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ln>
            <a:noFill/>
          </a:ln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ln>
            <a:noFill/>
          </a:ln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400" u="none">
          <a:ln>
            <a:noFill/>
          </a:ln>
          <a:solidFill>
            <a:srgbClr val="515151"/>
          </a:solidFill>
          <a:effectLst>
            <a:outerShdw sx="100000" sy="100000" kx="0" ky="0" algn="b" rotWithShape="0" blurRad="38100" dist="50800" dir="3000000">
              <a:srgbClr val="FFFFFF">
                <a:alpha val="60000"/>
              </a:srgbClr>
            </a:outerShdw>
          </a:effectLst>
          <a:uFillTx/>
          <a:latin typeface="+mn-lt"/>
          <a:ea typeface="+mn-ea"/>
          <a:cs typeface="+mn-cs"/>
          <a:sym typeface="Cochin"/>
        </a:defRPr>
      </a:lvl9pPr>
    </p:titleStyle>
    <p:bodyStyle>
      <a:lvl1pPr marL="635000" marR="0" indent="-635000" algn="l" defTabSz="127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1pPr>
      <a:lvl2pPr marL="1270000" marR="0" indent="-635000" algn="l" defTabSz="127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2pPr>
      <a:lvl3pPr marL="1905000" marR="0" indent="-635000" algn="l" defTabSz="127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3pPr>
      <a:lvl4pPr marL="2540000" marR="0" indent="-635000" algn="l" defTabSz="127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4pPr>
      <a:lvl5pPr marL="3175000" marR="0" indent="-635000" algn="l" defTabSz="127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5pPr>
      <a:lvl6pPr marL="3810000" marR="0" indent="-635000" algn="l" defTabSz="127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6pPr>
      <a:lvl7pPr marL="4445000" marR="0" indent="-635000" algn="l" defTabSz="127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7pPr>
      <a:lvl8pPr marL="5080000" marR="0" indent="-635000" algn="l" defTabSz="127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8pPr>
      <a:lvl9pPr marL="5715000" marR="0" indent="-635000" algn="l" defTabSz="12700" rtl="0" latinLnBrk="0">
        <a:lnSpc>
          <a:spcPct val="100000"/>
        </a:lnSpc>
        <a:spcBef>
          <a:spcPts val="5600"/>
        </a:spcBef>
        <a:spcAft>
          <a:spcPts val="0"/>
        </a:spcAft>
        <a:buClr>
          <a:srgbClr val="515151"/>
        </a:buClr>
        <a:buSzPct val="75000"/>
        <a:buFontTx/>
        <a:buChar char="•"/>
        <a:tabLst/>
        <a:defRPr b="0" baseline="0" cap="none" i="0" spc="0" strike="noStrike" sz="5600" u="none">
          <a:ln>
            <a:noFill/>
          </a:ln>
          <a:solidFill>
            <a:srgbClr val="515151"/>
          </a:solidFill>
          <a:uFillTx/>
          <a:latin typeface="+mn-lt"/>
          <a:ea typeface="+mn-ea"/>
          <a:cs typeface="+mn-cs"/>
          <a:sym typeface="Cochin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ochin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8779"/>
                <a:lumOff val="16332"/>
              </a:schemeClr>
            </a:gs>
            <a:gs pos="100000">
              <a:srgbClr val="647B9D"/>
            </a:gs>
            <a:gs pos="100000">
              <a:schemeClr val="accent1">
                <a:satOff val="-2410"/>
                <a:lumOff val="-29356"/>
              </a:schemeClr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2100"/>
            </a:lvl1pPr>
          </a:lstStyle>
          <a:p>
            <a:pPr/>
            <a:r>
              <a:t>Gesture Recognition in Intelligent Environment</a:t>
            </a:r>
          </a:p>
        </p:txBody>
      </p:sp>
      <p:sp>
        <p:nvSpPr>
          <p:cNvPr id="120" name="Shape 120"/>
          <p:cNvSpPr/>
          <p:nvPr>
            <p:ph type="subTitle" sz="half" idx="1"/>
          </p:nvPr>
        </p:nvSpPr>
        <p:spPr>
          <a:xfrm>
            <a:off x="1524000" y="8197721"/>
            <a:ext cx="21670996" cy="3800432"/>
          </a:xfrm>
          <a:prstGeom prst="rect">
            <a:avLst/>
          </a:prstGeom>
          <a:ln w="9525">
            <a:round/>
          </a:ln>
        </p:spPr>
        <p:txBody>
          <a:bodyPr/>
          <a:lstStyle/>
          <a:p>
            <a:pPr>
              <a:defRPr b="1" sz="5600">
                <a:solidFill>
                  <a:schemeClr val="accent1">
                    <a:satOff val="-2410"/>
                    <a:lumOff val="-29356"/>
                  </a:schemeClr>
                </a:solidFill>
                <a:effectLst/>
              </a:defRPr>
            </a:pPr>
            <a:r>
              <a:t>Dr. David Ruby,</a:t>
            </a:r>
          </a:p>
          <a:p>
            <a:pPr>
              <a:defRPr b="1" sz="5600">
                <a:solidFill>
                  <a:schemeClr val="accent1">
                    <a:satOff val="-2410"/>
                    <a:lumOff val="-29356"/>
                  </a:schemeClr>
                </a:solidFill>
                <a:effectLst/>
              </a:defRPr>
            </a:pPr>
            <a:r>
              <a:t>CSCI 264 (Artificial Intelligence)</a:t>
            </a:r>
          </a:p>
          <a:p>
            <a:pPr>
              <a:defRPr b="1" sz="5600">
                <a:solidFill>
                  <a:schemeClr val="accent1">
                    <a:satOff val="-2410"/>
                    <a:lumOff val="-29356"/>
                  </a:schemeClr>
                </a:solidFill>
                <a:effectLst/>
              </a:defRPr>
            </a:pPr>
            <a:r>
              <a:t>Presenter: Jeevjyot Singh Chhabda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Implementation</a:t>
            </a:r>
          </a:p>
        </p:txBody>
      </p:sp>
      <p:sp>
        <p:nvSpPr>
          <p:cNvPr id="158" name="Shape 15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Capture Frames from the Camera.</a:t>
            </a:r>
          </a:p>
          <a:p>
            <a:pPr/>
            <a:r>
              <a:t>Smoothing: Thresholding and blurring.</a:t>
            </a:r>
          </a:p>
          <a:p>
            <a:pPr/>
            <a:r>
              <a:t>Find Contours: A contour</a:t>
            </a:r>
            <a:r>
              <a:rPr b="1"/>
              <a:t> </a:t>
            </a:r>
            <a:r>
              <a:t>is the boundary following our Region of Interest.</a:t>
            </a:r>
          </a:p>
          <a:p>
            <a:pPr/>
            <a:r>
              <a:t>Find Convex Hull and Convexity Defects.</a:t>
            </a:r>
          </a:p>
          <a:p>
            <a:pPr/>
            <a:r>
              <a:t>Display the region.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main-qimg-67bc907498eef2f90002db0582bac48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7358" y="1217408"/>
            <a:ext cx="5077511" cy="51282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main-qimg-04ae45be0c60fb64aa964c5588ff303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9924" y="8035437"/>
            <a:ext cx="5312378" cy="51282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main-qimg-bd08915bef94028cbc578e33278d465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233681" y="8125912"/>
            <a:ext cx="5312379" cy="52595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main-qimg-2bf2638e485d7ca62a4c78959e0c3ee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33681" y="884933"/>
            <a:ext cx="5077511" cy="49769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"/>
          <p:cNvPicPr>
            <a:picLocks noChangeAspect="0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 rot="5400000">
            <a:off x="2289172" y="7022063"/>
            <a:ext cx="2213882" cy="76201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65" name="Shape 165"/>
          <p:cNvSpPr/>
          <p:nvPr/>
        </p:nvSpPr>
        <p:spPr>
          <a:xfrm>
            <a:off x="6206914" y="1269358"/>
            <a:ext cx="482601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1</a:t>
            </a:r>
          </a:p>
        </p:txBody>
      </p:sp>
      <p:sp>
        <p:nvSpPr>
          <p:cNvPr id="166" name="Shape 166"/>
          <p:cNvSpPr/>
          <p:nvPr/>
        </p:nvSpPr>
        <p:spPr>
          <a:xfrm>
            <a:off x="6206914" y="8660506"/>
            <a:ext cx="482601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</a:t>
            </a:r>
          </a:p>
        </p:txBody>
      </p:sp>
      <p:sp>
        <p:nvSpPr>
          <p:cNvPr id="167" name="Shape 167"/>
          <p:cNvSpPr/>
          <p:nvPr/>
        </p:nvSpPr>
        <p:spPr>
          <a:xfrm>
            <a:off x="20011375" y="1269358"/>
            <a:ext cx="482601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3</a:t>
            </a:r>
          </a:p>
        </p:txBody>
      </p:sp>
      <p:sp>
        <p:nvSpPr>
          <p:cNvPr id="168" name="Shape 168"/>
          <p:cNvSpPr/>
          <p:nvPr/>
        </p:nvSpPr>
        <p:spPr>
          <a:xfrm>
            <a:off x="20011375" y="8108950"/>
            <a:ext cx="482601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4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Output</a:t>
            </a:r>
          </a:p>
        </p:txBody>
      </p:sp>
      <p:sp>
        <p:nvSpPr>
          <p:cNvPr id="171" name="Shape 1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2" name="IMG_247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77387" y="3675361"/>
            <a:ext cx="7397692" cy="92421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Future Work</a:t>
            </a:r>
          </a:p>
        </p:txBody>
      </p:sp>
      <p:sp>
        <p:nvSpPr>
          <p:cNvPr id="175" name="Shape 175"/>
          <p:cNvSpPr/>
          <p:nvPr/>
        </p:nvSpPr>
        <p:spPr>
          <a:xfrm>
            <a:off x="1241666" y="5530850"/>
            <a:ext cx="21093033" cy="265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57678" indent="-657678" algn="l">
              <a:buClr>
                <a:srgbClr val="515151"/>
              </a:buClr>
              <a:buSzPct val="75000"/>
              <a:buChar char="•"/>
            </a:pPr>
            <a:r>
              <a:t>Train the System.</a:t>
            </a:r>
          </a:p>
          <a:p>
            <a:pPr marL="657678" indent="-657678" algn="l">
              <a:buClr>
                <a:srgbClr val="515151"/>
              </a:buClr>
              <a:buSzPct val="75000"/>
              <a:buChar char="•"/>
            </a:pPr>
            <a:r>
              <a:t>Integrate Gesture Recognition with some application.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 </a:t>
            </a:r>
          </a:p>
        </p:txBody>
      </p:sp>
      <p:sp>
        <p:nvSpPr>
          <p:cNvPr id="178" name="Shape 17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Human hand gesture provide the most important means of non verbal interaction among people.</a:t>
            </a:r>
          </a:p>
          <a:p>
            <a:pPr/>
            <a:r>
              <a:t>As present Artificial neural network are emerging for technology of choice for many application, such as gesture recognition, pattern recognition, stock market prediction and control etc.</a:t>
            </a:r>
          </a:p>
          <a:p>
            <a:pPr/>
            <a:r>
              <a:t>Makes life better and simpler.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Thank-You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Any Queries?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xfrm>
            <a:off x="511935" y="979940"/>
            <a:ext cx="10820271" cy="5734332"/>
          </a:xfrm>
          <a:prstGeom prst="rect">
            <a:avLst/>
          </a:prstGeom>
        </p:spPr>
        <p:txBody>
          <a:bodyPr/>
          <a:lstStyle/>
          <a:p>
            <a:pPr marL="793750" indent="-793750">
              <a:buClr>
                <a:srgbClr val="515151"/>
              </a:buClr>
              <a:buSzPct val="75000"/>
              <a:buChar char="•"/>
              <a:defRPr sz="7000"/>
            </a:pPr>
            <a:r>
              <a:rPr b="1"/>
              <a:t>Intelligent</a:t>
            </a:r>
            <a:r>
              <a:t> </a:t>
            </a:r>
            <a:r>
              <a:rPr b="1"/>
              <a:t>Environment</a:t>
            </a:r>
          </a:p>
        </p:txBody>
      </p:sp>
      <p:sp>
        <p:nvSpPr>
          <p:cNvPr id="123" name="Shape 123"/>
          <p:cNvSpPr/>
          <p:nvPr>
            <p:ph type="body" sz="quarter" idx="1"/>
          </p:nvPr>
        </p:nvSpPr>
        <p:spPr>
          <a:xfrm>
            <a:off x="511935" y="7467600"/>
            <a:ext cx="10160001" cy="4572000"/>
          </a:xfrm>
          <a:prstGeom prst="rect">
            <a:avLst/>
          </a:prstGeom>
        </p:spPr>
        <p:txBody>
          <a:bodyPr/>
          <a:lstStyle>
            <a:lvl1pPr marL="793750" indent="-793750">
              <a:buClr>
                <a:srgbClr val="515151"/>
              </a:buClr>
              <a:buSzPct val="75000"/>
              <a:buChar char="•"/>
              <a:defRPr b="1" sz="7000"/>
            </a:lvl1pPr>
          </a:lstStyle>
          <a:p>
            <a:pPr/>
            <a:r>
              <a:t>Gesture Recognition</a:t>
            </a:r>
          </a:p>
        </p:txBody>
      </p:sp>
      <p:pic>
        <p:nvPicPr>
          <p:cNvPr id="124" name="from-nonintelligent-to-intelligent-environments-a-computational-and-ambient-intelligence-approach-20-638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3761" y="3424416"/>
            <a:ext cx="13127534" cy="9855939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hape 125"/>
          <p:cNvSpPr/>
          <p:nvPr/>
        </p:nvSpPr>
        <p:spPr>
          <a:xfrm>
            <a:off x="11452758" y="6381750"/>
            <a:ext cx="1478484" cy="9525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26" name="Shape 126"/>
          <p:cNvSpPr/>
          <p:nvPr/>
        </p:nvSpPr>
        <p:spPr>
          <a:xfrm>
            <a:off x="11579758" y="6508750"/>
            <a:ext cx="1478484" cy="9525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27" name="Shape 127"/>
          <p:cNvSpPr/>
          <p:nvPr/>
        </p:nvSpPr>
        <p:spPr>
          <a:xfrm>
            <a:off x="11706758" y="6635750"/>
            <a:ext cx="1478484" cy="9525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Gesture Recognition</a:t>
            </a:r>
          </a:p>
        </p:txBody>
      </p:sp>
      <p:sp>
        <p:nvSpPr>
          <p:cNvPr id="132" name="Shape 13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lIns="0" tIns="0" rIns="0" bIns="0" anchor="t"/>
          <a:lstStyle/>
          <a:p>
            <a:pPr/>
            <a:r>
              <a:t>Gesture based Recognition, WHY?</a:t>
            </a:r>
          </a:p>
        </p:txBody>
      </p:sp>
      <p:sp>
        <p:nvSpPr>
          <p:cNvPr id="133" name="Shape 133"/>
          <p:cNvSpPr/>
          <p:nvPr/>
        </p:nvSpPr>
        <p:spPr>
          <a:xfrm>
            <a:off x="1180563" y="5380149"/>
            <a:ext cx="20941808" cy="411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3" marL="2540000" indent="-635000" algn="l" defTabSz="12700">
              <a:spcBef>
                <a:spcPts val="5600"/>
              </a:spcBef>
              <a:buClr>
                <a:srgbClr val="515151"/>
              </a:buClr>
              <a:buSzPct val="45000"/>
              <a:buFont typeface="Zapf Dingbats"/>
              <a:buChar char="✦"/>
              <a:defRPr sz="5900"/>
            </a:pPr>
            <a:r>
              <a:t>Natural way to interact</a:t>
            </a:r>
          </a:p>
          <a:p>
            <a:pPr lvl="3" marL="2540000" indent="-635000" algn="l" defTabSz="12700">
              <a:spcBef>
                <a:spcPts val="5600"/>
              </a:spcBef>
              <a:buClr>
                <a:srgbClr val="515151"/>
              </a:buClr>
              <a:buSzPct val="45000"/>
              <a:buFont typeface="Zapf Dingbats"/>
              <a:buChar char="✦"/>
              <a:defRPr sz="5900"/>
            </a:pPr>
            <a:r>
              <a:t>Substitution for other form of communication</a:t>
            </a:r>
          </a:p>
          <a:p>
            <a:pPr lvl="3" marL="2540000" indent="-635000" algn="l" defTabSz="12700">
              <a:spcBef>
                <a:spcPts val="5600"/>
              </a:spcBef>
              <a:buClr>
                <a:srgbClr val="515151"/>
              </a:buClr>
              <a:buSzPct val="45000"/>
              <a:buFont typeface="Zapf Dingbats"/>
              <a:buChar char="✦"/>
              <a:defRPr sz="5900"/>
            </a:pPr>
            <a:r>
              <a:t>Extension to communication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3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title"/>
          </p:nvPr>
        </p:nvSpPr>
        <p:spPr>
          <a:xfrm>
            <a:off x="307564" y="-288558"/>
            <a:ext cx="21336001" cy="26670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…</a:t>
            </a:r>
          </a:p>
        </p:txBody>
      </p:sp>
      <p:sp>
        <p:nvSpPr>
          <p:cNvPr id="136" name="Shape 136"/>
          <p:cNvSpPr/>
          <p:nvPr>
            <p:ph type="body" idx="1"/>
          </p:nvPr>
        </p:nvSpPr>
        <p:spPr>
          <a:xfrm>
            <a:off x="639319" y="2549136"/>
            <a:ext cx="21944220" cy="10802128"/>
          </a:xfrm>
          <a:prstGeom prst="rect">
            <a:avLst/>
          </a:prstGeom>
        </p:spPr>
        <p:txBody>
          <a:bodyPr anchor="t"/>
          <a:lstStyle/>
          <a:p>
            <a:pPr/>
            <a:r>
              <a:t>2D Gesture</a:t>
            </a:r>
          </a:p>
          <a:p>
            <a:pPr/>
            <a:r>
              <a:t>3D Gesture</a:t>
            </a:r>
          </a:p>
          <a:p>
            <a:pPr/>
            <a:r>
              <a:t>Pointing Gesture </a:t>
            </a:r>
          </a:p>
          <a:p>
            <a:pPr/>
            <a:r>
              <a:t>Static Vs Dynamic</a:t>
            </a:r>
          </a:p>
          <a:p>
            <a:pPr/>
            <a:r>
              <a:t>Gesture Vs Gesticulation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GR-Typical Approach</a:t>
            </a:r>
          </a:p>
        </p:txBody>
      </p:sp>
      <p:sp>
        <p:nvSpPr>
          <p:cNvPr id="139" name="Shape 1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Detection</a:t>
            </a:r>
          </a:p>
          <a:p>
            <a:pPr/>
            <a:r>
              <a:t>Tracking</a:t>
            </a:r>
          </a:p>
          <a:p>
            <a:pPr/>
            <a:r>
              <a:t>Gesture Segmentation</a:t>
            </a:r>
          </a:p>
          <a:p>
            <a:pPr/>
            <a:r>
              <a:t>Gesture Recognition</a:t>
            </a:r>
          </a:p>
        </p:txBody>
      </p:sp>
      <p:pic>
        <p:nvPicPr>
          <p:cNvPr id="140" name="Screen Shot 2016-03-27 at 3.33.3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47705" y="3264321"/>
            <a:ext cx="5576184" cy="85966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Hand Gesture Recognition </a:t>
            </a:r>
          </a:p>
        </p:txBody>
      </p:sp>
      <p:sp>
        <p:nvSpPr>
          <p:cNvPr id="143" name="Shape 14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Cultural Hand recognition </a:t>
            </a:r>
          </a:p>
        </p:txBody>
      </p:sp>
      <p:pic>
        <p:nvPicPr>
          <p:cNvPr id="14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29588" y="5117149"/>
            <a:ext cx="12524824" cy="26423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29588" y="8643689"/>
            <a:ext cx="12524824" cy="24945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title"/>
          </p:nvPr>
        </p:nvSpPr>
        <p:spPr>
          <a:xfrm>
            <a:off x="1524000" y="457891"/>
            <a:ext cx="21336000" cy="2667001"/>
          </a:xfrm>
          <a:prstGeom prst="rect">
            <a:avLst/>
          </a:prstGeom>
        </p:spPr>
        <p:txBody>
          <a:bodyPr/>
          <a:lstStyle>
            <a:lvl1pPr defTabSz="759459">
              <a:defRPr sz="9568">
                <a:effectLst>
                  <a:outerShdw sx="100000" sy="100000" kx="0" ky="0" algn="b" rotWithShape="0" blurRad="35052" dist="46736" dir="3000000">
                    <a:srgbClr val="FFFFFF">
                      <a:alpha val="60000"/>
                    </a:srgbClr>
                  </a:outerShdw>
                </a:effectLst>
              </a:defRPr>
            </a:lvl1pPr>
          </a:lstStyle>
          <a:p>
            <a:pPr/>
            <a:r>
              <a:t>Application of Hand Gesture Recognition </a:t>
            </a:r>
          </a:p>
        </p:txBody>
      </p:sp>
      <p:sp>
        <p:nvSpPr>
          <p:cNvPr id="148" name="Shape 14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Sign Language Recognition  </a:t>
            </a:r>
          </a:p>
          <a:p>
            <a:pPr/>
            <a:r>
              <a:t>Robot control </a:t>
            </a:r>
          </a:p>
          <a:p>
            <a:pPr/>
            <a:r>
              <a:t>Numbers recognition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59459">
              <a:defRPr sz="9568">
                <a:effectLst>
                  <a:outerShdw sx="100000" sy="100000" kx="0" ky="0" algn="b" rotWithShape="0" blurRad="35052" dist="46736" dir="3000000">
                    <a:srgbClr val="FFFFFF">
                      <a:alpha val="60000"/>
                    </a:srgbClr>
                  </a:outerShdw>
                </a:effectLst>
              </a:defRPr>
            </a:lvl1pPr>
          </a:lstStyle>
          <a:p>
            <a:pPr/>
            <a:r>
              <a:t>Architecture of Hand Recognition System</a:t>
            </a:r>
          </a:p>
        </p:txBody>
      </p:sp>
      <p:pic>
        <p:nvPicPr>
          <p:cNvPr id="151" name="Screen Shot 2016-03-27 at 8.48.0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37045" y="3764556"/>
            <a:ext cx="7797801" cy="756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/>
          <p:nvPr/>
        </p:nvSpPr>
        <p:spPr>
          <a:xfrm>
            <a:off x="488316" y="4648199"/>
            <a:ext cx="15184766" cy="441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986517" indent="-986517" algn="l">
              <a:buSzPct val="100000"/>
              <a:buAutoNum type="arabicPeriod" startAt="1"/>
              <a:defRPr b="1">
                <a:solidFill>
                  <a:schemeClr val="accent3">
                    <a:satOff val="20173"/>
                    <a:lumOff val="-24145"/>
                  </a:schemeClr>
                </a:solidFill>
              </a:defRPr>
            </a:pPr>
            <a:r>
              <a:t>Human Generated Gesture</a:t>
            </a:r>
          </a:p>
          <a:p>
            <a:pPr marL="986517" indent="-986517" algn="l">
              <a:buSzPct val="100000"/>
              <a:buAutoNum type="arabicPeriod" startAt="1"/>
              <a:defRPr b="1">
                <a:solidFill>
                  <a:schemeClr val="accent3">
                    <a:satOff val="20173"/>
                    <a:lumOff val="-24145"/>
                  </a:schemeClr>
                </a:solidFill>
              </a:defRPr>
            </a:pPr>
            <a:r>
              <a:t>Web Camera Capturing human Gesture</a:t>
            </a:r>
          </a:p>
          <a:p>
            <a:pPr marL="986517" indent="-986517" algn="l">
              <a:buSzPct val="100000"/>
              <a:buAutoNum type="arabicPeriod" startAt="1"/>
              <a:defRPr b="1">
                <a:solidFill>
                  <a:schemeClr val="accent3">
                    <a:satOff val="20173"/>
                    <a:lumOff val="-24145"/>
                  </a:schemeClr>
                </a:solidFill>
              </a:defRPr>
            </a:pPr>
            <a:r>
              <a:t>Image Processing Algorithm</a:t>
            </a:r>
          </a:p>
          <a:p>
            <a:pPr marL="986517" indent="-986517" algn="l">
              <a:buSzPct val="100000"/>
              <a:buAutoNum type="arabicPeriod" startAt="1"/>
              <a:defRPr b="1">
                <a:solidFill>
                  <a:schemeClr val="accent3">
                    <a:satOff val="20173"/>
                    <a:lumOff val="-24145"/>
                  </a:schemeClr>
                </a:solidFill>
              </a:defRPr>
            </a:pPr>
            <a:r>
              <a:t>Event Handling </a:t>
            </a:r>
          </a:p>
          <a:p>
            <a:pPr marL="986517" indent="-986517" algn="l">
              <a:buSzPct val="100000"/>
              <a:buAutoNum type="arabicPeriod" startAt="1"/>
              <a:defRPr b="1">
                <a:solidFill>
                  <a:schemeClr val="accent3">
                    <a:satOff val="20173"/>
                    <a:lumOff val="-24145"/>
                  </a:schemeClr>
                </a:solidFill>
              </a:defRPr>
            </a:pPr>
            <a:r>
              <a:t>Back to Capturing Gestures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Requirements</a:t>
            </a:r>
          </a:p>
        </p:txBody>
      </p:sp>
      <p:sp>
        <p:nvSpPr>
          <p:cNvPr id="155" name="Shape 1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2D Gesture Recognition System</a:t>
            </a:r>
          </a:p>
          <a:p>
            <a:pPr lvl="4"/>
            <a:r>
              <a:t>A simple Webcam for capturing the images </a:t>
            </a:r>
          </a:p>
          <a:p>
            <a:pPr lvl="4"/>
            <a:r>
              <a:t>An Algorithm to process the captured imaged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Formal">
  <a:themeElements>
    <a:clrScheme name="Formal">
      <a:dk1>
        <a:srgbClr val="515151"/>
      </a:dk1>
      <a:lt1>
        <a:srgbClr val="002951"/>
      </a:lt1>
      <a:dk2>
        <a:srgbClr val="53585F"/>
      </a:dk2>
      <a:lt2>
        <a:srgbClr val="DCDEE0"/>
      </a:lt2>
      <a:accent1>
        <a:srgbClr val="6789BA"/>
      </a:accent1>
      <a:accent2>
        <a:srgbClr val="77965C"/>
      </a:accent2>
      <a:accent3>
        <a:srgbClr val="E3B43D"/>
      </a:accent3>
      <a:accent4>
        <a:srgbClr val="D77B43"/>
      </a:accent4>
      <a:accent5>
        <a:srgbClr val="C25756"/>
      </a:accent5>
      <a:accent6>
        <a:srgbClr val="876390"/>
      </a:accent6>
      <a:hlink>
        <a:srgbClr val="0000FF"/>
      </a:hlink>
      <a:folHlink>
        <a:srgbClr val="FF00FF"/>
      </a:folHlink>
    </a:clrScheme>
    <a:fontScheme name="Formal">
      <a:majorFont>
        <a:latin typeface="Cochin"/>
        <a:ea typeface="Cochin"/>
        <a:cs typeface="Cochin"/>
      </a:majorFont>
      <a:minorFont>
        <a:latin typeface="Cochin"/>
        <a:ea typeface="Cochin"/>
        <a:cs typeface="Cochin"/>
      </a:minorFont>
    </a:fontScheme>
    <a:fmtScheme name="Form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D3E3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515151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ormal">
  <a:themeElements>
    <a:clrScheme name="Form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6789BA"/>
      </a:accent1>
      <a:accent2>
        <a:srgbClr val="77965C"/>
      </a:accent2>
      <a:accent3>
        <a:srgbClr val="E3B43D"/>
      </a:accent3>
      <a:accent4>
        <a:srgbClr val="D77B43"/>
      </a:accent4>
      <a:accent5>
        <a:srgbClr val="C25756"/>
      </a:accent5>
      <a:accent6>
        <a:srgbClr val="876390"/>
      </a:accent6>
      <a:hlink>
        <a:srgbClr val="0000FF"/>
      </a:hlink>
      <a:folHlink>
        <a:srgbClr val="FF00FF"/>
      </a:folHlink>
    </a:clrScheme>
    <a:fontScheme name="Formal">
      <a:majorFont>
        <a:latin typeface="Cochin"/>
        <a:ea typeface="Cochin"/>
        <a:cs typeface="Cochin"/>
      </a:majorFont>
      <a:minorFont>
        <a:latin typeface="Cochin"/>
        <a:ea typeface="Cochin"/>
        <a:cs typeface="Cochin"/>
      </a:minorFont>
    </a:fontScheme>
    <a:fmtScheme name="Form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3D3E3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515151"/>
            </a:solidFill>
            <a:effectLst/>
            <a:uFillTx/>
            <a:latin typeface="+mn-lt"/>
            <a:ea typeface="+mn-ea"/>
            <a:cs typeface="+mn-cs"/>
            <a:sym typeface="Cochi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